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</p:sldIdLst>
  <p:notesMasterIdLst>
    <p:notesMasterId r:id="rId4"/>
  </p:notesMasterIdLst>
  <p:sldSz cx="14630400" cy="8229600"/>
  <p:notesSz cx="8229600" cy="14630400"/>
  <p:embeddedFontLst>
    <p:embeddedFont>
      <p:font typeface="DM Sans Semi Bold"/>
      <p:regular r:id="rId9"/>
    </p:embeddedFont>
    <p:embeddedFont>
      <p:font typeface="DM Sans Semi Bold"/>
      <p:regular r:id="rId10"/>
    </p:embeddedFont>
    <p:embeddedFont>
      <p:font typeface="DM Sans Semi Bold"/>
      <p:regular r:id="rId11"/>
    </p:embeddedFont>
    <p:embeddedFont>
      <p:font typeface="DM Sans Semi Bold"/>
      <p:regular r:id="rId12"/>
    </p:embeddedFont>
    <p:embeddedFont>
      <p:font typeface="Inter Medium"/>
      <p:regular r:id="rId13"/>
    </p:embeddedFont>
    <p:embeddedFont>
      <p:font typeface="Inter Medium"/>
      <p:regular r:id="rId14"/>
    </p:embeddedFont>
    <p:embeddedFont>
      <p:font typeface="Inter Medium"/>
      <p:regular r:id="rId15"/>
    </p:embeddedFont>
    <p:embeddedFont>
      <p:font typeface="Inter Medium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font" Target="fonts/font1.fntdata"/><Relationship Id="rId10" Type="http://schemas.openxmlformats.org/officeDocument/2006/relationships/font" Target="fonts/font2.fntdata"/><Relationship Id="rId11" Type="http://schemas.openxmlformats.org/officeDocument/2006/relationships/font" Target="fonts/font3.fntdata"/><Relationship Id="rId12" Type="http://schemas.openxmlformats.org/officeDocument/2006/relationships/font" Target="fonts/font4.fntdata"/><Relationship Id="rId13" Type="http://schemas.openxmlformats.org/officeDocument/2006/relationships/font" Target="fonts/font5.fntdata"/><Relationship Id="rId14" Type="http://schemas.openxmlformats.org/officeDocument/2006/relationships/font" Target="fonts/font6.fntdata"/><Relationship Id="rId15" Type="http://schemas.openxmlformats.org/officeDocument/2006/relationships/font" Target="fonts/font7.fntdata"/><Relationship Id="rId16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Yukawa.AI" TargetMode="External"/><Relationship Id="rId3" Type="http://schemas.openxmlformats.org/officeDocument/2006/relationships/hyperlink" Target="http://Yukawa.AI" TargetMode="External"/><Relationship Id="rId1" Type="http://schemas.openxmlformats.org/officeDocument/2006/relationships/image" Target="../media/image-1-1.png"/><Relationship Id="rId4" Type="http://schemas.openxmlformats.org/officeDocument/2006/relationships/slideLayout" Target="../slideLayouts/slideLayout2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hyperlink" Target="http://Yukawa.AI" TargetMode="External"/><Relationship Id="rId8" Type="http://schemas.openxmlformats.org/officeDocument/2006/relationships/hyperlink" Target="http://Yukawa.AI" TargetMode="External"/><Relationship Id="rId2" Type="http://schemas.openxmlformats.org/officeDocument/2006/relationships/image" Target="../media/image-2-1.png"/><Relationship Id="rId3" Type="http://schemas.openxmlformats.org/officeDocument/2006/relationships/image" Target="../media/image-2-2.svg"/><Relationship Id="rId4" Type="http://schemas.openxmlformats.org/officeDocument/2006/relationships/image" Target="../media/image-2-3.png"/><Relationship Id="rId5" Type="http://schemas.openxmlformats.org/officeDocument/2006/relationships/image" Target="../media/image-2-4.svg"/><Relationship Id="rId6" Type="http://schemas.openxmlformats.org/officeDocument/2006/relationships/image" Target="../media/image-2-5.png"/><Relationship Id="rId7" Type="http://schemas.openxmlformats.org/officeDocument/2006/relationships/image" Target="../media/image-2-6.svg"/><Relationship Id="rId9" Type="http://schemas.openxmlformats.org/officeDocument/2006/relationships/slideLayout" Target="../slideLayouts/slideLayout3.xml"/><Relationship Id="rId10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73593"/>
            <a:ext cx="57276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u="sng" dirty="0">
                <a:solidFill>
                  <a:srgbClr val="1C9770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Yukawa.AI</a:t>
            </a:r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– Building the Future of Unified Enterprise Intelligence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248870"/>
            <a:ext cx="5727621" cy="9070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"</a:t>
            </a:r>
            <a:pPr algn="l" indent="0" marL="0">
              <a:lnSpc>
                <a:spcPts val="3550"/>
              </a:lnSpc>
              <a:buNone/>
            </a:pPr>
            <a:r>
              <a:rPr lang="en-US" sz="2200" u="sng" dirty="0">
                <a:solidFill>
                  <a:srgbClr val="1C977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Yukawa.AI</a:t>
            </a:r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will unite data, AI, and agents into one intelligent ecosystem."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2082" y="465296"/>
            <a:ext cx="1650206" cy="206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Vision for </a:t>
            </a:r>
            <a:pPr algn="l" indent="0" marL="0">
              <a:lnSpc>
                <a:spcPts val="1600"/>
              </a:lnSpc>
              <a:buNone/>
            </a:pPr>
            <a:r>
              <a:rPr lang="en-US" sz="1250" u="sng" dirty="0">
                <a:solidFill>
                  <a:srgbClr val="93CB52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Yukawa.AI</a:t>
            </a:r>
            <a:endParaRPr lang="en-US" sz="1250" dirty="0"/>
          </a:p>
        </p:txBody>
      </p:sp>
      <p:sp>
        <p:nvSpPr>
          <p:cNvPr id="3" name="Text 1"/>
          <p:cNvSpPr/>
          <p:nvPr/>
        </p:nvSpPr>
        <p:spPr>
          <a:xfrm>
            <a:off x="462082" y="724257"/>
            <a:ext cx="8264723" cy="412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Building the Future of </a:t>
            </a:r>
            <a:pPr algn="l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1C9770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Unified Enterprise Intelligence</a:t>
            </a:r>
            <a:endParaRPr lang="en-US" sz="2550" dirty="0"/>
          </a:p>
        </p:txBody>
      </p:sp>
      <p:sp>
        <p:nvSpPr>
          <p:cNvPr id="4" name="Shape 2"/>
          <p:cNvSpPr/>
          <p:nvPr/>
        </p:nvSpPr>
        <p:spPr>
          <a:xfrm>
            <a:off x="462082" y="1334810"/>
            <a:ext cx="4480798" cy="2091809"/>
          </a:xfrm>
          <a:prstGeom prst="roundRect">
            <a:avLst>
              <a:gd name="adj" fmla="val 947"/>
            </a:avLst>
          </a:prstGeom>
          <a:solidFill>
            <a:srgbClr val="F2EEEE"/>
          </a:solidFill>
          <a:ln/>
        </p:spPr>
      </p:sp>
      <p:sp>
        <p:nvSpPr>
          <p:cNvPr id="5" name="Shape 3"/>
          <p:cNvSpPr/>
          <p:nvPr/>
        </p:nvSpPr>
        <p:spPr>
          <a:xfrm>
            <a:off x="594003" y="1466731"/>
            <a:ext cx="396002" cy="396002"/>
          </a:xfrm>
          <a:prstGeom prst="roundRect">
            <a:avLst>
              <a:gd name="adj" fmla="val 23088483"/>
            </a:avLst>
          </a:prstGeom>
          <a:solidFill>
            <a:srgbClr val="1C9770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2945" y="1575554"/>
            <a:ext cx="178118" cy="17811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94003" y="1994654"/>
            <a:ext cx="3508534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Unified Enterprise Data &amp; AI Platform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594003" y="2321243"/>
            <a:ext cx="421695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Managed, centralized, and governed foundation</a:t>
            </a:r>
            <a:endParaRPr lang="en-US" sz="1000" dirty="0"/>
          </a:p>
        </p:txBody>
      </p:sp>
      <p:sp>
        <p:nvSpPr>
          <p:cNvPr id="9" name="Text 6"/>
          <p:cNvSpPr/>
          <p:nvPr/>
        </p:nvSpPr>
        <p:spPr>
          <a:xfrm>
            <a:off x="594003" y="2578656"/>
            <a:ext cx="421695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All enterprise data unified → single source of truth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594003" y="2836069"/>
            <a:ext cx="421695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Enabler for analytics, AI, and automation</a:t>
            </a:r>
            <a:endParaRPr lang="en-US" sz="1000" dirty="0"/>
          </a:p>
        </p:txBody>
      </p:sp>
      <p:sp>
        <p:nvSpPr>
          <p:cNvPr id="11" name="Shape 8"/>
          <p:cNvSpPr/>
          <p:nvPr/>
        </p:nvSpPr>
        <p:spPr>
          <a:xfrm>
            <a:off x="5074801" y="1334810"/>
            <a:ext cx="4480798" cy="2091809"/>
          </a:xfrm>
          <a:prstGeom prst="roundRect">
            <a:avLst>
              <a:gd name="adj" fmla="val 947"/>
            </a:avLst>
          </a:prstGeom>
          <a:solidFill>
            <a:srgbClr val="F2EEEE"/>
          </a:solidFill>
          <a:ln/>
        </p:spPr>
      </p:sp>
      <p:sp>
        <p:nvSpPr>
          <p:cNvPr id="12" name="Shape 9"/>
          <p:cNvSpPr/>
          <p:nvPr/>
        </p:nvSpPr>
        <p:spPr>
          <a:xfrm>
            <a:off x="5206722" y="1466731"/>
            <a:ext cx="396002" cy="396002"/>
          </a:xfrm>
          <a:prstGeom prst="roundRect">
            <a:avLst>
              <a:gd name="adj" fmla="val 23088483"/>
            </a:avLst>
          </a:prstGeom>
          <a:solidFill>
            <a:srgbClr val="1C9770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15664" y="1575554"/>
            <a:ext cx="178118" cy="178118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206722" y="1994654"/>
            <a:ext cx="4216956" cy="494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Top Databricks Partner &amp; Cloud-AI Innovator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5206722" y="2568654"/>
            <a:ext cx="421695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Lakehouse &amp; Delta architectures, best-in-class governance</a:t>
            </a:r>
            <a:endParaRPr lang="en-US" sz="1000" dirty="0"/>
          </a:p>
        </p:txBody>
      </p:sp>
      <p:sp>
        <p:nvSpPr>
          <p:cNvPr id="16" name="Text 12"/>
          <p:cNvSpPr/>
          <p:nvPr/>
        </p:nvSpPr>
        <p:spPr>
          <a:xfrm>
            <a:off x="5206722" y="2826068"/>
            <a:ext cx="421695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Cloud-native, scalable, multi-cloud ready</a:t>
            </a:r>
            <a:endParaRPr lang="en-US" sz="1000" dirty="0"/>
          </a:p>
        </p:txBody>
      </p:sp>
      <p:sp>
        <p:nvSpPr>
          <p:cNvPr id="17" name="Text 13"/>
          <p:cNvSpPr/>
          <p:nvPr/>
        </p:nvSpPr>
        <p:spPr>
          <a:xfrm>
            <a:off x="5206722" y="3083481"/>
            <a:ext cx="421695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Unity Catalog, MLOps, and continuous optimization</a:t>
            </a:r>
            <a:endParaRPr lang="en-US" sz="1000" dirty="0"/>
          </a:p>
        </p:txBody>
      </p:sp>
      <p:sp>
        <p:nvSpPr>
          <p:cNvPr id="18" name="Shape 14"/>
          <p:cNvSpPr/>
          <p:nvPr/>
        </p:nvSpPr>
        <p:spPr>
          <a:xfrm>
            <a:off x="9687520" y="1334810"/>
            <a:ext cx="4480798" cy="2091809"/>
          </a:xfrm>
          <a:prstGeom prst="roundRect">
            <a:avLst>
              <a:gd name="adj" fmla="val 947"/>
            </a:avLst>
          </a:prstGeom>
          <a:solidFill>
            <a:srgbClr val="F2EEEE"/>
          </a:solidFill>
          <a:ln/>
        </p:spPr>
      </p:sp>
      <p:sp>
        <p:nvSpPr>
          <p:cNvPr id="19" name="Shape 15"/>
          <p:cNvSpPr/>
          <p:nvPr/>
        </p:nvSpPr>
        <p:spPr>
          <a:xfrm>
            <a:off x="9819442" y="1466731"/>
            <a:ext cx="396002" cy="396002"/>
          </a:xfrm>
          <a:prstGeom prst="roundRect">
            <a:avLst>
              <a:gd name="adj" fmla="val 23088483"/>
            </a:avLst>
          </a:prstGeom>
          <a:solidFill>
            <a:srgbClr val="1C9770"/>
          </a:solidFill>
          <a:ln/>
        </p:spPr>
      </p:sp>
      <p:pic>
        <p:nvPicPr>
          <p:cNvPr id="20" name="Image 2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28384" y="1575554"/>
            <a:ext cx="178118" cy="178118"/>
          </a:xfrm>
          <a:prstGeom prst="rect">
            <a:avLst/>
          </a:prstGeom>
        </p:spPr>
      </p:pic>
      <p:sp>
        <p:nvSpPr>
          <p:cNvPr id="21" name="Text 16"/>
          <p:cNvSpPr/>
          <p:nvPr/>
        </p:nvSpPr>
        <p:spPr>
          <a:xfrm>
            <a:off x="9819442" y="1994654"/>
            <a:ext cx="2234089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Agentic AI Consultancy</a:t>
            </a:r>
            <a:endParaRPr lang="en-US" sz="1550" dirty="0"/>
          </a:p>
        </p:txBody>
      </p:sp>
      <p:sp>
        <p:nvSpPr>
          <p:cNvPr id="22" name="Text 17"/>
          <p:cNvSpPr/>
          <p:nvPr/>
        </p:nvSpPr>
        <p:spPr>
          <a:xfrm>
            <a:off x="9819442" y="2321243"/>
            <a:ext cx="421695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Harnessing cross-domain data &amp; AI experience</a:t>
            </a:r>
            <a:endParaRPr lang="en-US" sz="1000" dirty="0"/>
          </a:p>
        </p:txBody>
      </p:sp>
      <p:sp>
        <p:nvSpPr>
          <p:cNvPr id="23" name="Text 18"/>
          <p:cNvSpPr/>
          <p:nvPr/>
        </p:nvSpPr>
        <p:spPr>
          <a:xfrm>
            <a:off x="9819442" y="2578656"/>
            <a:ext cx="4216956" cy="422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Intelligent Agents automating and optimizing enterprise workflows</a:t>
            </a:r>
            <a:endParaRPr lang="en-US" sz="1000" dirty="0"/>
          </a:p>
        </p:txBody>
      </p:sp>
      <p:sp>
        <p:nvSpPr>
          <p:cNvPr id="24" name="Text 19"/>
          <p:cNvSpPr/>
          <p:nvPr/>
        </p:nvSpPr>
        <p:spPr>
          <a:xfrm>
            <a:off x="9819442" y="3047286"/>
            <a:ext cx="421695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Generative + Structured data fusion</a:t>
            </a:r>
            <a:endParaRPr lang="en-US" sz="1000" dirty="0"/>
          </a:p>
        </p:txBody>
      </p:sp>
      <p:sp>
        <p:nvSpPr>
          <p:cNvPr id="25" name="Shape 20"/>
          <p:cNvSpPr/>
          <p:nvPr/>
        </p:nvSpPr>
        <p:spPr>
          <a:xfrm>
            <a:off x="462082" y="3641077"/>
            <a:ext cx="13706237" cy="24051"/>
          </a:xfrm>
          <a:prstGeom prst="rect">
            <a:avLst/>
          </a:prstGeom>
          <a:solidFill>
            <a:srgbClr val="464646">
              <a:alpha val="50000"/>
            </a:srgbClr>
          </a:solidFill>
          <a:ln/>
        </p:spPr>
      </p:sp>
      <p:sp>
        <p:nvSpPr>
          <p:cNvPr id="26" name="Text 21"/>
          <p:cNvSpPr/>
          <p:nvPr/>
        </p:nvSpPr>
        <p:spPr>
          <a:xfrm>
            <a:off x="462082" y="3863102"/>
            <a:ext cx="5203865" cy="412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Strategic Pillars &amp; Differentiation</a:t>
            </a:r>
            <a:endParaRPr lang="en-US" sz="2550" dirty="0"/>
          </a:p>
        </p:txBody>
      </p:sp>
      <p:sp>
        <p:nvSpPr>
          <p:cNvPr id="27" name="Text 22"/>
          <p:cNvSpPr/>
          <p:nvPr/>
        </p:nvSpPr>
        <p:spPr>
          <a:xfrm>
            <a:off x="462082" y="4328398"/>
            <a:ext cx="9847659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why </a:t>
            </a:r>
            <a:pPr algn="l" indent="0" marL="0">
              <a:lnSpc>
                <a:spcPts val="2550"/>
              </a:lnSpc>
              <a:buNone/>
            </a:pPr>
            <a:r>
              <a:rPr lang="en-US" sz="2050" u="sng" dirty="0">
                <a:solidFill>
                  <a:srgbClr val="1C9770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  <a:hlinkClick r:id="rId8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Yukawa.AI</a:t>
            </a:r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is you best partner for Data and AI Vision and Implementation.</a:t>
            </a:r>
            <a:endParaRPr lang="en-US" sz="2050" dirty="0"/>
          </a:p>
        </p:txBody>
      </p:sp>
      <p:sp>
        <p:nvSpPr>
          <p:cNvPr id="28" name="Text 23"/>
          <p:cNvSpPr/>
          <p:nvPr/>
        </p:nvSpPr>
        <p:spPr>
          <a:xfrm>
            <a:off x="462082" y="4988362"/>
            <a:ext cx="4322802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1C9770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Pillar 1 – Unified Enterprise Data &amp; AI Platform</a:t>
            </a:r>
            <a:endParaRPr lang="en-US" sz="1550" dirty="0"/>
          </a:p>
        </p:txBody>
      </p:sp>
      <p:sp>
        <p:nvSpPr>
          <p:cNvPr id="29" name="Text 24"/>
          <p:cNvSpPr/>
          <p:nvPr/>
        </p:nvSpPr>
        <p:spPr>
          <a:xfrm>
            <a:off x="462082" y="5367695"/>
            <a:ext cx="669214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Enterprise-wide, governed, and trusted data foundation</a:t>
            </a:r>
            <a:endParaRPr lang="en-US" sz="1000" dirty="0"/>
          </a:p>
        </p:txBody>
      </p:sp>
      <p:sp>
        <p:nvSpPr>
          <p:cNvPr id="30" name="Text 25"/>
          <p:cNvSpPr/>
          <p:nvPr/>
        </p:nvSpPr>
        <p:spPr>
          <a:xfrm>
            <a:off x="462082" y="5625108"/>
            <a:ext cx="669214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Self-service analytics, forecasting, and intelligent automation</a:t>
            </a:r>
            <a:endParaRPr lang="en-US" sz="1000" dirty="0"/>
          </a:p>
        </p:txBody>
      </p:sp>
      <p:sp>
        <p:nvSpPr>
          <p:cNvPr id="31" name="Text 26"/>
          <p:cNvSpPr/>
          <p:nvPr/>
        </p:nvSpPr>
        <p:spPr>
          <a:xfrm>
            <a:off x="462082" y="5882521"/>
            <a:ext cx="669214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Built on Databricks + Cloud-native stack (AWS, GCP, Azure)</a:t>
            </a:r>
            <a:endParaRPr lang="en-US" sz="1000" dirty="0"/>
          </a:p>
        </p:txBody>
      </p:sp>
      <p:sp>
        <p:nvSpPr>
          <p:cNvPr id="32" name="Text 27"/>
          <p:cNvSpPr/>
          <p:nvPr/>
        </p:nvSpPr>
        <p:spPr>
          <a:xfrm>
            <a:off x="7483792" y="4988362"/>
            <a:ext cx="4144923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7AD180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Pillar 2 – Agentic Edge in AI Implementation</a:t>
            </a:r>
            <a:endParaRPr lang="en-US" sz="1550" dirty="0"/>
          </a:p>
        </p:txBody>
      </p:sp>
      <p:sp>
        <p:nvSpPr>
          <p:cNvPr id="33" name="Text 28"/>
          <p:cNvSpPr/>
          <p:nvPr/>
        </p:nvSpPr>
        <p:spPr>
          <a:xfrm>
            <a:off x="7483792" y="5367695"/>
            <a:ext cx="669214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Agentic AI – adaptive, context-aware, decision-driven systems</a:t>
            </a:r>
            <a:endParaRPr lang="en-US" sz="1000" dirty="0"/>
          </a:p>
        </p:txBody>
      </p:sp>
      <p:sp>
        <p:nvSpPr>
          <p:cNvPr id="34" name="Text 29"/>
          <p:cNvSpPr/>
          <p:nvPr/>
        </p:nvSpPr>
        <p:spPr>
          <a:xfrm>
            <a:off x="7483792" y="5625108"/>
            <a:ext cx="669214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LLMs, Vector DBs, LangChain, LlamaIndex integration</a:t>
            </a:r>
            <a:endParaRPr lang="en-US" sz="1000" dirty="0"/>
          </a:p>
        </p:txBody>
      </p:sp>
      <p:sp>
        <p:nvSpPr>
          <p:cNvPr id="35" name="Text 30"/>
          <p:cNvSpPr/>
          <p:nvPr/>
        </p:nvSpPr>
        <p:spPr>
          <a:xfrm>
            <a:off x="7483792" y="5882521"/>
            <a:ext cx="6692146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650"/>
              </a:lnSpc>
              <a:buSzPct val="100000"/>
              <a:buChar char="•"/>
            </a:pPr>
            <a:r>
              <a:rPr lang="en-US" sz="10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Continuous learning from enterprise + external data</a:t>
            </a:r>
            <a:endParaRPr lang="en-US" sz="1000" dirty="0"/>
          </a:p>
        </p:txBody>
      </p:sp>
      <p:sp>
        <p:nvSpPr>
          <p:cNvPr id="36" name="Text 31"/>
          <p:cNvSpPr/>
          <p:nvPr/>
        </p:nvSpPr>
        <p:spPr>
          <a:xfrm>
            <a:off x="462082" y="6337935"/>
            <a:ext cx="3311962" cy="2474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Standard Best Practices (Our DNA)</a:t>
            </a:r>
            <a:endParaRPr lang="en-US" sz="1550" dirty="0"/>
          </a:p>
        </p:txBody>
      </p:sp>
      <p:sp>
        <p:nvSpPr>
          <p:cNvPr id="37" name="Text 32"/>
          <p:cNvSpPr/>
          <p:nvPr/>
        </p:nvSpPr>
        <p:spPr>
          <a:xfrm>
            <a:off x="462082" y="6783348"/>
            <a:ext cx="13706237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☁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Cloud Native | 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📊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Data First | 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🧩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Enterprise Governance | 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🤖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AI Native | 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🕹</a:t>
            </a:r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 Agentic by Design</a:t>
            </a:r>
            <a:endParaRPr lang="en-US" sz="1250" dirty="0"/>
          </a:p>
        </p:txBody>
      </p:sp>
      <p:sp>
        <p:nvSpPr>
          <p:cNvPr id="38" name="Text 33"/>
          <p:cNvSpPr/>
          <p:nvPr/>
        </p:nvSpPr>
        <p:spPr>
          <a:xfrm>
            <a:off x="660083" y="7351871"/>
            <a:ext cx="13508236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2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"Data-Driven. AI-Native. Agentic by Design."</a:t>
            </a:r>
            <a:endParaRPr lang="en-US" sz="1250" dirty="0"/>
          </a:p>
        </p:txBody>
      </p:sp>
      <p:sp>
        <p:nvSpPr>
          <p:cNvPr id="39" name="Shape 34"/>
          <p:cNvSpPr/>
          <p:nvPr/>
        </p:nvSpPr>
        <p:spPr>
          <a:xfrm>
            <a:off x="462082" y="7203400"/>
            <a:ext cx="15240" cy="560903"/>
          </a:xfrm>
          <a:prstGeom prst="rect">
            <a:avLst/>
          </a:prstGeom>
          <a:solidFill>
            <a:srgbClr val="1C9770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Slide 1</vt:lpstr>
      <vt:lpstr>Slide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2025-10-30T16:05:37Z</dcterms:created>
  <dcterms:modified xsi:type="dcterms:W3CDTF">2025-10-30T16:05:37Z</dcterms:modified>
</cp:coreProperties>
</file>